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Inter" panose="02000503000000020004" pitchFamily="2" charset="0"/>
      <p:regular r:id="rId14"/>
      <p:bold r:id="rId15"/>
      <p:italic r:id="rId16"/>
      <p:boldItalic r:id="rId17"/>
    </p:embeddedFont>
    <p:embeddedFont>
      <p:font typeface="Inter SemiBold" panose="02000503000000020004" pitchFamily="2" charset="0"/>
      <p:regular r:id="rId18"/>
      <p:bold r:id="rId19"/>
      <p:italic r:id="rId20"/>
      <p:boldItalic r:id="rId21"/>
    </p:embeddedFont>
    <p:embeddedFont>
      <p:font typeface="Open Sans" pitchFamily="2" charset="0"/>
      <p:regular r:id="rId22"/>
      <p:bold r:id="rId23"/>
      <p:italic r:id="rId24"/>
      <p:boldItalic r:id="rId25"/>
    </p:embeddedFont>
    <p:embeddedFont>
      <p:font typeface="Plus Jakarta Sans" pitchFamily="2" charset="77"/>
      <p:regular r:id="rId26"/>
      <p:bold r:id="rId27"/>
      <p:italic r:id="rId28"/>
      <p:boldItalic r:id="rId29"/>
    </p:embeddedFont>
    <p:embeddedFont>
      <p:font typeface="Proxima Nova" panose="02000506030000020004" pitchFamily="2" charset="0"/>
      <p:regular r:id="rId30"/>
      <p:bold r:id="rId31"/>
      <p:italic r:id="rId32"/>
      <p:boldItalic r:id="rId33"/>
    </p:embeddedFont>
    <p:embeddedFont>
      <p:font typeface="Proxima Nova Extrabold" panose="02000506030000020004" pitchFamily="2" charset="0"/>
      <p:bold r:id="rId34"/>
    </p:embeddedFont>
    <p:embeddedFont>
      <p:font typeface="Proxima Nova Semibold" panose="02000506030000020004" pitchFamily="2" charset="0"/>
      <p:regular r:id="rId35"/>
      <p:bold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hYI/1NGAJwYAn3/0P1/8RDvL/7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430733-92CD-419F-9462-78E271B2714B}">
  <a:tblStyle styleId="{6D430733-92CD-419F-9462-78E271B2714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4"/>
    <p:restoredTop sz="94664"/>
  </p:normalViewPr>
  <p:slideViewPr>
    <p:cSldViewPr snapToGrid="0">
      <p:cViewPr varScale="1">
        <p:scale>
          <a:sx n="149" d="100"/>
          <a:sy n="149" d="100"/>
        </p:scale>
        <p:origin x="4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Cover 02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(g3d9b3939b59_29_0)">
  <p:cSld name="Generated (g3d9b3939b59_29_0)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 white blue">
  <p:cSld name="TITLE_1_2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1"/>
          <p:cNvPicPr preferRelativeResize="0"/>
          <p:nvPr/>
        </p:nvPicPr>
        <p:blipFill rotWithShape="1">
          <a:blip r:embed="rId2">
            <a:alphaModFix/>
          </a:blip>
          <a:srcRect t="189" b="189"/>
          <a:stretch/>
        </p:blipFill>
        <p:spPr>
          <a:xfrm>
            <a:off x="0" y="0"/>
            <a:ext cx="9200476" cy="515721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548640" y="617220"/>
            <a:ext cx="765840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1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ubTitle" idx="1"/>
          </p:nvPr>
        </p:nvSpPr>
        <p:spPr>
          <a:xfrm>
            <a:off x="569242" y="4443984"/>
            <a:ext cx="2709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98">
          <p15:clr>
            <a:srgbClr val="FA7B17"/>
          </p15:clr>
        </p15:guide>
        <p15:guide id="2" pos="359">
          <p15:clr>
            <a:srgbClr val="FA7B17"/>
          </p15:clr>
        </p15:guide>
        <p15:guide id="3" pos="5401">
          <p15:clr>
            <a:srgbClr val="FA7B17"/>
          </p15:clr>
        </p15:guide>
        <p15:guide id="4" pos="216">
          <p15:clr>
            <a:srgbClr val="E46962"/>
          </p15:clr>
        </p15:guide>
        <p15:guide id="5" orient="horz" pos="486">
          <p15:clr>
            <a:srgbClr val="E46962"/>
          </p15:clr>
        </p15:guide>
        <p15:guide id="6" orient="horz" pos="301">
          <p15:clr>
            <a:srgbClr val="E46962"/>
          </p15:clr>
        </p15:guide>
        <p15:guide id="7" orient="horz" pos="216">
          <p15:clr>
            <a:srgbClr val="E46962"/>
          </p15:clr>
        </p15:guide>
        <p15:guide id="8" orient="horz" pos="1630">
          <p15:clr>
            <a:srgbClr val="E46962"/>
          </p15:clr>
        </p15:guide>
        <p15:guide id="9" pos="2880">
          <p15:clr>
            <a:srgbClr val="E46962"/>
          </p15:clr>
        </p15:guide>
        <p15:guide id="10" pos="3456">
          <p15:clr>
            <a:srgbClr val="E46962"/>
          </p15:clr>
        </p15:guide>
        <p15:guide id="11" pos="2515">
          <p15:clr>
            <a:srgbClr val="E46962"/>
          </p15:clr>
        </p15:guide>
        <p15:guide id="12" pos="3816">
          <p15:clr>
            <a:srgbClr val="E46962"/>
          </p15:clr>
        </p15:guide>
        <p15:guide id="13" pos="5544">
          <p15:clr>
            <a:srgbClr val="E46962"/>
          </p15:clr>
        </p15:guide>
        <p15:guide id="14" orient="horz" pos="3044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Agenda 0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 Cover  white blue">
  <p:cSld name="TITLE_1_1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2"/>
          <p:cNvPicPr preferRelativeResize="0"/>
          <p:nvPr/>
        </p:nvPicPr>
        <p:blipFill rotWithShape="1">
          <a:blip r:embed="rId2">
            <a:alphaModFix/>
          </a:blip>
          <a:srcRect l="10" r="20"/>
          <a:stretch/>
        </p:blipFill>
        <p:spPr>
          <a:xfrm>
            <a:off x="0" y="0"/>
            <a:ext cx="9166090" cy="515721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2"/>
          <p:cNvSpPr txBox="1"/>
          <p:nvPr/>
        </p:nvSpPr>
        <p:spPr>
          <a:xfrm>
            <a:off x="-37" y="1809900"/>
            <a:ext cx="9208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</a:t>
            </a:r>
            <a:endParaRPr sz="45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A7B17"/>
          </p15:clr>
        </p15:guide>
        <p15:guide id="2" orient="horz" pos="680">
          <p15:clr>
            <a:srgbClr val="FA7B17"/>
          </p15:clr>
        </p15:guide>
        <p15:guide id="3" pos="2909">
          <p15:clr>
            <a:srgbClr val="FA7B17"/>
          </p15:clr>
        </p15:guide>
        <p15:guide id="4" orient="horz" pos="1630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2">
  <p:cSld name="TITLE_1_4_1_1_1_1_1_1_1"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>
            <a:off x="548644" y="2091694"/>
            <a:ext cx="3506100" cy="2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8461613" y="4832438"/>
            <a:ext cx="339300" cy="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3516" y="4899613"/>
            <a:ext cx="115216" cy="8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98">
          <p15:clr>
            <a:srgbClr val="FA7B17"/>
          </p15:clr>
        </p15:guide>
        <p15:guide id="2" pos="359">
          <p15:clr>
            <a:srgbClr val="FA7B17"/>
          </p15:clr>
        </p15:guide>
        <p15:guide id="3" pos="5401">
          <p15:clr>
            <a:srgbClr val="FA7B17"/>
          </p15:clr>
        </p15:guide>
        <p15:guide id="4" pos="216">
          <p15:clr>
            <a:srgbClr val="E46962"/>
          </p15:clr>
        </p15:guide>
        <p15:guide id="5" orient="horz" pos="486">
          <p15:clr>
            <a:srgbClr val="E46962"/>
          </p15:clr>
        </p15:guide>
        <p15:guide id="6" orient="horz" pos="301">
          <p15:clr>
            <a:srgbClr val="E46962"/>
          </p15:clr>
        </p15:guide>
        <p15:guide id="7" orient="horz" pos="216">
          <p15:clr>
            <a:srgbClr val="E46962"/>
          </p15:clr>
        </p15:guide>
        <p15:guide id="8" orient="horz" pos="1630">
          <p15:clr>
            <a:srgbClr val="E46962"/>
          </p15:clr>
        </p15:guide>
        <p15:guide id="9" pos="2880">
          <p15:clr>
            <a:srgbClr val="E46962"/>
          </p15:clr>
        </p15:guide>
        <p15:guide id="10" pos="3456">
          <p15:clr>
            <a:srgbClr val="E46962"/>
          </p15:clr>
        </p15:guide>
        <p15:guide id="11" pos="2520">
          <p15:clr>
            <a:srgbClr val="E46962"/>
          </p15:clr>
        </p15:guide>
        <p15:guide id="12" pos="3811">
          <p15:clr>
            <a:srgbClr val="E46962"/>
          </p15:clr>
        </p15:guide>
        <p15:guide id="13" pos="5544">
          <p15:clr>
            <a:srgbClr val="E46962"/>
          </p15:clr>
        </p15:guide>
        <p15:guide id="14" orient="horz" pos="304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570030" y="1805531"/>
            <a:ext cx="4519200" cy="29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Proxima Nova"/>
              <a:buChar char="•"/>
              <a:defRPr sz="15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Proxima Nova"/>
              <a:buChar char="•"/>
              <a:defRPr sz="14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Proxima Nova"/>
              <a:buChar char="•"/>
              <a:defRPr sz="12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Proxima Nova"/>
              <a:buChar char="•"/>
              <a:defRPr sz="11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Proxima Nova"/>
              <a:buChar char="•"/>
              <a:defRPr sz="11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Proxima Nova"/>
              <a:buChar char="•"/>
              <a:defRPr sz="11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Proxima Nova"/>
              <a:buChar char="•"/>
              <a:defRPr sz="11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Proxima Nova"/>
              <a:buChar char="•"/>
              <a:defRPr sz="11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100"/>
              <a:buFont typeface="Proxima Nova"/>
              <a:buChar char="•"/>
              <a:defRPr sz="1100" i="0" u="none" strike="noStrike" cap="non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>
            <a:off x="570038" y="370332"/>
            <a:ext cx="45192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Proxima Nova Semibold"/>
              <a:buNone/>
              <a:defRPr sz="3800">
                <a:solidFill>
                  <a:schemeClr val="accent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ubTitle" idx="2"/>
          </p:nvPr>
        </p:nvSpPr>
        <p:spPr>
          <a:xfrm>
            <a:off x="570038" y="4836094"/>
            <a:ext cx="7427400" cy="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600"/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8461613" y="4832438"/>
            <a:ext cx="339300" cy="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3516" y="4899613"/>
            <a:ext cx="115216" cy="8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A7B17"/>
          </p15:clr>
        </p15:guide>
        <p15:guide id="2" orient="horz" pos="214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1621">
          <p15:clr>
            <a:srgbClr val="FA7B17"/>
          </p15:clr>
        </p15:guide>
        <p15:guide id="5" orient="horz" pos="296">
          <p15:clr>
            <a:srgbClr val="FA7B17"/>
          </p15:clr>
        </p15:guide>
        <p15:guide id="6" pos="211">
          <p15:clr>
            <a:srgbClr val="E46962"/>
          </p15:clr>
        </p15:guide>
        <p15:guide id="7" pos="2520">
          <p15:clr>
            <a:srgbClr val="E46962"/>
          </p15:clr>
        </p15:guide>
        <p15:guide id="8" pos="3456">
          <p15:clr>
            <a:srgbClr val="E46962"/>
          </p15:clr>
        </p15:guide>
        <p15:guide id="9" pos="3811">
          <p15:clr>
            <a:srgbClr val="E46962"/>
          </p15:clr>
        </p15:guide>
        <p15:guide id="10" pos="5549">
          <p15:clr>
            <a:srgbClr val="E46962"/>
          </p15:clr>
        </p15:guide>
        <p15:guide id="11" pos="5411">
          <p15:clr>
            <a:srgbClr val="E46962"/>
          </p15:clr>
        </p15:guide>
        <p15:guide id="12" orient="horz" pos="2916">
          <p15:clr>
            <a:srgbClr val="E46962"/>
          </p15:clr>
        </p15:guide>
        <p15:guide id="13" orient="horz" pos="3046">
          <p15:clr>
            <a:srgbClr val="E46962"/>
          </p15:clr>
        </p15:guide>
        <p15:guide id="14" orient="horz" pos="486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G B white blue">
  <p:cSld name="OBJECT_5_1_1_3_1_5_2_1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5"/>
          <p:cNvPicPr preferRelativeResize="0"/>
          <p:nvPr/>
        </p:nvPicPr>
        <p:blipFill rotWithShape="1">
          <a:blip r:embed="rId2">
            <a:alphaModFix/>
          </a:blip>
          <a:srcRect l="10" r="20"/>
          <a:stretch/>
        </p:blipFill>
        <p:spPr>
          <a:xfrm>
            <a:off x="0" y="0"/>
            <a:ext cx="9166090" cy="515721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5"/>
          <p:cNvSpPr txBox="1">
            <a:spLocks noGrp="1"/>
          </p:cNvSpPr>
          <p:nvPr>
            <p:ph type="subTitle" idx="1"/>
          </p:nvPr>
        </p:nvSpPr>
        <p:spPr>
          <a:xfrm>
            <a:off x="570038" y="4836094"/>
            <a:ext cx="7427400" cy="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600"/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461613" y="4832438"/>
            <a:ext cx="339300" cy="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3516" y="4899613"/>
            <a:ext cx="115216" cy="822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5"/>
          <p:cNvSpPr txBox="1">
            <a:spLocks noGrp="1"/>
          </p:cNvSpPr>
          <p:nvPr>
            <p:ph type="subTitle" idx="2"/>
          </p:nvPr>
        </p:nvSpPr>
        <p:spPr>
          <a:xfrm>
            <a:off x="570038" y="603504"/>
            <a:ext cx="74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/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A7B17"/>
          </p15:clr>
        </p15:guide>
        <p15:guide id="2" orient="horz" pos="214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1621">
          <p15:clr>
            <a:srgbClr val="FA7B17"/>
          </p15:clr>
        </p15:guide>
        <p15:guide id="5" orient="horz" pos="296">
          <p15:clr>
            <a:srgbClr val="FA7B17"/>
          </p15:clr>
        </p15:guide>
        <p15:guide id="6" pos="211">
          <p15:clr>
            <a:srgbClr val="E46962"/>
          </p15:clr>
        </p15:guide>
        <p15:guide id="7" pos="2520">
          <p15:clr>
            <a:srgbClr val="E46962"/>
          </p15:clr>
        </p15:guide>
        <p15:guide id="8" pos="3456">
          <p15:clr>
            <a:srgbClr val="E46962"/>
          </p15:clr>
        </p15:guide>
        <p15:guide id="9" pos="3811">
          <p15:clr>
            <a:srgbClr val="E46962"/>
          </p15:clr>
        </p15:guide>
        <p15:guide id="10" pos="5549">
          <p15:clr>
            <a:srgbClr val="E46962"/>
          </p15:clr>
        </p15:guide>
        <p15:guide id="11" pos="5411">
          <p15:clr>
            <a:srgbClr val="E46962"/>
          </p15:clr>
        </p15:guide>
        <p15:guide id="12" orient="horz" pos="2916">
          <p15:clr>
            <a:srgbClr val="E46962"/>
          </p15:clr>
        </p15:guide>
        <p15:guide id="13" orient="horz" pos="3046">
          <p15:clr>
            <a:srgbClr val="E46962"/>
          </p15:clr>
        </p15:guide>
        <p15:guide id="14" orient="horz" pos="486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 blue dk">
  <p:cSld name="TITLE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6"/>
          <p:cNvPicPr preferRelativeResize="0"/>
          <p:nvPr/>
        </p:nvPicPr>
        <p:blipFill rotWithShape="1">
          <a:blip r:embed="rId2">
            <a:alphaModFix/>
          </a:blip>
          <a:srcRect t="189" b="189"/>
          <a:stretch/>
        </p:blipFill>
        <p:spPr>
          <a:xfrm>
            <a:off x="0" y="0"/>
            <a:ext cx="9201019" cy="515721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6"/>
          <p:cNvSpPr txBox="1">
            <a:spLocks noGrp="1"/>
          </p:cNvSpPr>
          <p:nvPr>
            <p:ph type="title"/>
          </p:nvPr>
        </p:nvSpPr>
        <p:spPr>
          <a:xfrm>
            <a:off x="548640" y="617220"/>
            <a:ext cx="765840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ubTitle" idx="1"/>
          </p:nvPr>
        </p:nvSpPr>
        <p:spPr>
          <a:xfrm>
            <a:off x="569242" y="4443984"/>
            <a:ext cx="2709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98">
          <p15:clr>
            <a:srgbClr val="FA7B17"/>
          </p15:clr>
        </p15:guide>
        <p15:guide id="2" pos="359">
          <p15:clr>
            <a:srgbClr val="FA7B17"/>
          </p15:clr>
        </p15:guide>
        <p15:guide id="3" pos="5401">
          <p15:clr>
            <a:srgbClr val="FA7B17"/>
          </p15:clr>
        </p15:guide>
        <p15:guide id="4" pos="216">
          <p15:clr>
            <a:srgbClr val="E46962"/>
          </p15:clr>
        </p15:guide>
        <p15:guide id="5" orient="horz" pos="486">
          <p15:clr>
            <a:srgbClr val="E46962"/>
          </p15:clr>
        </p15:guide>
        <p15:guide id="6" orient="horz" pos="301">
          <p15:clr>
            <a:srgbClr val="E46962"/>
          </p15:clr>
        </p15:guide>
        <p15:guide id="7" orient="horz" pos="216">
          <p15:clr>
            <a:srgbClr val="E46962"/>
          </p15:clr>
        </p15:guide>
        <p15:guide id="8" orient="horz" pos="1630">
          <p15:clr>
            <a:srgbClr val="E46962"/>
          </p15:clr>
        </p15:guide>
        <p15:guide id="9" pos="2880">
          <p15:clr>
            <a:srgbClr val="E46962"/>
          </p15:clr>
        </p15:guide>
        <p15:guide id="10" pos="3456">
          <p15:clr>
            <a:srgbClr val="E46962"/>
          </p15:clr>
        </p15:guide>
        <p15:guide id="11" pos="2520">
          <p15:clr>
            <a:srgbClr val="E46962"/>
          </p15:clr>
        </p15:guide>
        <p15:guide id="12" pos="3812">
          <p15:clr>
            <a:srgbClr val="E46962"/>
          </p15:clr>
        </p15:guide>
        <p15:guide id="13" pos="5544">
          <p15:clr>
            <a:srgbClr val="E46962"/>
          </p15:clr>
        </p15:guide>
        <p15:guide id="14" orient="horz" pos="3046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- Text 04">
  <p:cSld name="ONE_COLUMN_TEXT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- Text 02">
  <p:cSld name="ONE_COLUMN_TEXT_1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/>
          <p:nvPr/>
        </p:nvSpPr>
        <p:spPr>
          <a:xfrm rot="10800000">
            <a:off x="9" y="1014239"/>
            <a:ext cx="3865590" cy="4129254"/>
          </a:xfrm>
          <a:custGeom>
            <a:avLst/>
            <a:gdLst/>
            <a:ahLst/>
            <a:cxnLst/>
            <a:rect l="l" t="t" r="r" b="b"/>
            <a:pathLst>
              <a:path w="1787556" h="1787556" extrusionOk="0">
                <a:moveTo>
                  <a:pt x="0" y="0"/>
                </a:moveTo>
                <a:lnTo>
                  <a:pt x="1787557" y="0"/>
                </a:lnTo>
                <a:lnTo>
                  <a:pt x="1787557" y="1787557"/>
                </a:lnTo>
                <a:lnTo>
                  <a:pt x="0" y="1787557"/>
                </a:lnTo>
                <a:close/>
              </a:path>
            </a:pathLst>
          </a:custGeom>
          <a:gradFill>
            <a:gsLst>
              <a:gs pos="0">
                <a:srgbClr val="325836">
                  <a:alpha val="0"/>
                </a:srgbClr>
              </a:gs>
              <a:gs pos="61000">
                <a:srgbClr val="325836">
                  <a:alpha val="0"/>
                </a:srgbClr>
              </a:gs>
              <a:gs pos="89000">
                <a:srgbClr val="FF6600">
                  <a:alpha val="20000"/>
                </a:srgbClr>
              </a:gs>
              <a:gs pos="100000">
                <a:srgbClr val="FF6600">
                  <a:alpha val="50196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Break 03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- Text 03">
  <p:cSld name="ONE_COLUMN_TEXT_1_1_1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5278409" y="-11"/>
            <a:ext cx="3865590" cy="4129254"/>
          </a:xfrm>
          <a:custGeom>
            <a:avLst/>
            <a:gdLst/>
            <a:ahLst/>
            <a:cxnLst/>
            <a:rect l="l" t="t" r="r" b="b"/>
            <a:pathLst>
              <a:path w="1787556" h="1787556" extrusionOk="0">
                <a:moveTo>
                  <a:pt x="0" y="0"/>
                </a:moveTo>
                <a:lnTo>
                  <a:pt x="1787557" y="0"/>
                </a:lnTo>
                <a:lnTo>
                  <a:pt x="1787557" y="1787557"/>
                </a:lnTo>
                <a:lnTo>
                  <a:pt x="0" y="1787557"/>
                </a:lnTo>
                <a:close/>
              </a:path>
            </a:pathLst>
          </a:custGeom>
          <a:gradFill>
            <a:gsLst>
              <a:gs pos="0">
                <a:srgbClr val="325836">
                  <a:alpha val="0"/>
                </a:srgbClr>
              </a:gs>
              <a:gs pos="61000">
                <a:srgbClr val="325836">
                  <a:alpha val="0"/>
                </a:srgbClr>
              </a:gs>
              <a:gs pos="89000">
                <a:srgbClr val="FF6600">
                  <a:alpha val="20000"/>
                </a:srgbClr>
              </a:gs>
              <a:gs pos="100000">
                <a:srgbClr val="FF6600">
                  <a:alpha val="50196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607550" y="1662150"/>
            <a:ext cx="7796100" cy="1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1" i="0" u="none" strike="noStrike" cap="none">
                <a:solidFill>
                  <a:srgbClr val="FF66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From Workflows to Agents:</a:t>
            </a:r>
            <a:endParaRPr sz="5000" b="1" i="0" u="none" strike="noStrike" cap="none">
              <a:solidFill>
                <a:srgbClr val="FF66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Building LLM Systems in Practice</a:t>
            </a:r>
            <a:endParaRPr sz="4000" b="1" i="0" u="none" strike="noStrike" cap="none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565431" y="3572896"/>
            <a:ext cx="5120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Senior Machine Learning Engineer</a:t>
            </a:r>
            <a:endParaRPr sz="1500" b="1" i="0" u="none" strike="noStrike" cap="none" dirty="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 l="-3231" t="-10204" r="-3039" b="-9557"/>
          <a:stretch/>
        </p:blipFill>
        <p:spPr>
          <a:xfrm>
            <a:off x="671975" y="357925"/>
            <a:ext cx="921723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607550" y="3515534"/>
            <a:ext cx="1887600" cy="368100"/>
          </a:xfrm>
          <a:prstGeom prst="roundRect">
            <a:avLst>
              <a:gd name="adj" fmla="val 29588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0" i="0" u="none" strike="noStrike" cap="none" dirty="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Georgios Balaouras</a:t>
            </a:r>
            <a:endParaRPr sz="1400" b="0" i="0" u="none" strike="noStrike" cap="none" dirty="0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/>
          <p:nvPr/>
        </p:nvSpPr>
        <p:spPr>
          <a:xfrm>
            <a:off x="653741" y="2190750"/>
            <a:ext cx="6243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Appendix</a:t>
            </a:r>
            <a:endParaRPr sz="5000" b="0" i="0" u="none" strike="noStrike" cap="none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/>
          <p:nvPr/>
        </p:nvSpPr>
        <p:spPr>
          <a:xfrm>
            <a:off x="425125" y="322500"/>
            <a:ext cx="62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Decision Framework</a:t>
            </a:r>
            <a:endParaRPr sz="5000" b="1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11"/>
          <p:cNvSpPr txBox="1"/>
          <p:nvPr/>
        </p:nvSpPr>
        <p:spPr>
          <a:xfrm>
            <a:off x="425125" y="4623275"/>
            <a:ext cx="891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CORE PRINCIPLE:</a:t>
            </a:r>
            <a:r>
              <a:rPr lang="en"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Choose the least autonomy required to solve the problem reliably.</a:t>
            </a:r>
            <a:endParaRPr sz="1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2640325" y="1289700"/>
            <a:ext cx="3442200" cy="4689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108025" tIns="53975" rIns="108025" bIns="53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27"/>
              <a:buFont typeface="Arial"/>
              <a:buNone/>
            </a:pPr>
            <a:endParaRPr sz="212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425125" y="2559550"/>
            <a:ext cx="3890700" cy="1772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108025" tIns="53975" rIns="108025" bIns="53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27"/>
              <a:buFont typeface="Arial"/>
              <a:buNone/>
            </a:pPr>
            <a:endParaRPr sz="212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Google Shape;239;p11"/>
          <p:cNvGrpSpPr/>
          <p:nvPr/>
        </p:nvGrpSpPr>
        <p:grpSpPr>
          <a:xfrm>
            <a:off x="1184845" y="2169675"/>
            <a:ext cx="6762796" cy="296400"/>
            <a:chOff x="3244850" y="2544763"/>
            <a:chExt cx="5722938" cy="250825"/>
          </a:xfrm>
        </p:grpSpPr>
        <p:sp>
          <p:nvSpPr>
            <p:cNvPr id="240" name="Google Shape;240;p11"/>
            <p:cNvSpPr/>
            <p:nvPr/>
          </p:nvSpPr>
          <p:spPr>
            <a:xfrm>
              <a:off x="3295650" y="2544763"/>
              <a:ext cx="5621338" cy="250825"/>
            </a:xfrm>
            <a:custGeom>
              <a:avLst/>
              <a:gdLst/>
              <a:ahLst/>
              <a:cxnLst/>
              <a:rect l="l" t="t" r="r" b="b"/>
              <a:pathLst>
                <a:path w="3541" h="158" extrusionOk="0">
                  <a:moveTo>
                    <a:pt x="0" y="158"/>
                  </a:moveTo>
                  <a:lnTo>
                    <a:pt x="0" y="0"/>
                  </a:lnTo>
                  <a:lnTo>
                    <a:pt x="3541" y="0"/>
                  </a:lnTo>
                  <a:lnTo>
                    <a:pt x="3541" y="158"/>
                  </a:lnTo>
                </a:path>
              </a:pathLst>
            </a:custGeom>
            <a:noFill/>
            <a:ln w="150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25" tIns="53975" rIns="108025" bIns="53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7"/>
                <a:buFont typeface="Arial"/>
                <a:buNone/>
              </a:pPr>
              <a:endParaRPr sz="21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44850" y="2708275"/>
              <a:ext cx="103188" cy="87313"/>
            </a:xfrm>
            <a:custGeom>
              <a:avLst/>
              <a:gdLst/>
              <a:ahLst/>
              <a:cxnLst/>
              <a:rect l="l" t="t" r="r" b="b"/>
              <a:pathLst>
                <a:path w="65" h="55" extrusionOk="0">
                  <a:moveTo>
                    <a:pt x="65" y="0"/>
                  </a:moveTo>
                  <a:lnTo>
                    <a:pt x="49" y="27"/>
                  </a:lnTo>
                  <a:lnTo>
                    <a:pt x="32" y="55"/>
                  </a:lnTo>
                  <a:lnTo>
                    <a:pt x="16" y="27"/>
                  </a:lnTo>
                  <a:lnTo>
                    <a:pt x="0" y="0"/>
                  </a:lnTo>
                </a:path>
              </a:pathLst>
            </a:custGeom>
            <a:noFill/>
            <a:ln w="150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25" tIns="53975" rIns="108025" bIns="53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7"/>
                <a:buFont typeface="Arial"/>
                <a:buNone/>
              </a:pPr>
              <a:endParaRPr sz="21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8866188" y="2708275"/>
              <a:ext cx="101600" cy="87313"/>
            </a:xfrm>
            <a:custGeom>
              <a:avLst/>
              <a:gdLst/>
              <a:ahLst/>
              <a:cxnLst/>
              <a:rect l="l" t="t" r="r" b="b"/>
              <a:pathLst>
                <a:path w="64" h="55" extrusionOk="0">
                  <a:moveTo>
                    <a:pt x="64" y="0"/>
                  </a:moveTo>
                  <a:lnTo>
                    <a:pt x="48" y="27"/>
                  </a:lnTo>
                  <a:lnTo>
                    <a:pt x="32" y="55"/>
                  </a:lnTo>
                  <a:lnTo>
                    <a:pt x="16" y="27"/>
                  </a:lnTo>
                  <a:lnTo>
                    <a:pt x="0" y="0"/>
                  </a:lnTo>
                </a:path>
              </a:pathLst>
            </a:custGeom>
            <a:noFill/>
            <a:ln w="150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25" tIns="53975" rIns="108025" bIns="53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7"/>
                <a:buFont typeface="Arial"/>
                <a:buNone/>
              </a:pPr>
              <a:endParaRPr sz="21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11"/>
          <p:cNvSpPr/>
          <p:nvPr/>
        </p:nvSpPr>
        <p:spPr>
          <a:xfrm>
            <a:off x="4710925" y="2559550"/>
            <a:ext cx="4075200" cy="1772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108025" tIns="53975" rIns="108025" bIns="53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27"/>
              <a:buFont typeface="Arial"/>
              <a:buNone/>
            </a:pPr>
            <a:endParaRPr sz="212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1"/>
          <p:cNvGrpSpPr/>
          <p:nvPr/>
        </p:nvGrpSpPr>
        <p:grpSpPr>
          <a:xfrm>
            <a:off x="4450872" y="1785332"/>
            <a:ext cx="123813" cy="339547"/>
            <a:chOff x="6008688" y="2174875"/>
            <a:chExt cx="104775" cy="287338"/>
          </a:xfrm>
        </p:grpSpPr>
        <p:sp>
          <p:nvSpPr>
            <p:cNvPr id="245" name="Google Shape;245;p11"/>
            <p:cNvSpPr/>
            <p:nvPr/>
          </p:nvSpPr>
          <p:spPr>
            <a:xfrm>
              <a:off x="6008688" y="2373313"/>
              <a:ext cx="104775" cy="88900"/>
            </a:xfrm>
            <a:custGeom>
              <a:avLst/>
              <a:gdLst/>
              <a:ahLst/>
              <a:cxnLst/>
              <a:rect l="l" t="t" r="r" b="b"/>
              <a:pathLst>
                <a:path w="66" h="56" extrusionOk="0">
                  <a:moveTo>
                    <a:pt x="66" y="0"/>
                  </a:moveTo>
                  <a:lnTo>
                    <a:pt x="48" y="28"/>
                  </a:lnTo>
                  <a:lnTo>
                    <a:pt x="32" y="56"/>
                  </a:lnTo>
                  <a:lnTo>
                    <a:pt x="16" y="28"/>
                  </a:lnTo>
                  <a:lnTo>
                    <a:pt x="0" y="0"/>
                  </a:lnTo>
                </a:path>
              </a:pathLst>
            </a:custGeom>
            <a:noFill/>
            <a:ln w="150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25" tIns="53975" rIns="108025" bIns="53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7"/>
                <a:buFont typeface="Arial"/>
                <a:buNone/>
              </a:pPr>
              <a:endParaRPr sz="21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6" name="Google Shape;246;p11"/>
            <p:cNvCxnSpPr/>
            <p:nvPr/>
          </p:nvCxnSpPr>
          <p:spPr>
            <a:xfrm>
              <a:off x="6059488" y="2174875"/>
              <a:ext cx="0" cy="279300"/>
            </a:xfrm>
            <a:prstGeom prst="straightConnector1">
              <a:avLst/>
            </a:prstGeom>
            <a:noFill/>
            <a:ln w="150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47" name="Google Shape;247;p11"/>
          <p:cNvSpPr txBox="1"/>
          <p:nvPr/>
        </p:nvSpPr>
        <p:spPr>
          <a:xfrm>
            <a:off x="2693568" y="1332819"/>
            <a:ext cx="34422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25" tIns="53975" rIns="108025" bIns="5397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4"/>
              <a:buFont typeface="Arial"/>
              <a:buNone/>
            </a:pPr>
            <a:r>
              <a:rPr lang="en" sz="1654" b="0" i="0" u="none" strike="noStrike" cap="none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Is routing &amp; logic repeatable?</a:t>
            </a:r>
            <a:endParaRPr sz="1654" b="0" i="0" u="none" strike="noStrike" cap="none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579880" y="2725112"/>
            <a:ext cx="3550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25" tIns="53975" rIns="108025" bIns="5397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4"/>
              <a:buFont typeface="Arial"/>
              <a:buNone/>
            </a:pPr>
            <a:r>
              <a:rPr lang="en" sz="1654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Bias Toward Workflows</a:t>
            </a:r>
            <a:endParaRPr sz="1654" b="0" i="0" u="none" strike="noStrike" cap="none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49" name="Google Shape;249;p11"/>
          <p:cNvSpPr txBox="1"/>
          <p:nvPr/>
        </p:nvSpPr>
        <p:spPr>
          <a:xfrm>
            <a:off x="5449478" y="2684512"/>
            <a:ext cx="30132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25" tIns="53975" rIns="108025" bIns="5397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4"/>
              <a:buFont typeface="Arial"/>
              <a:buNone/>
            </a:pPr>
            <a:r>
              <a:rPr lang="en" sz="1654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Justify Using Agents</a:t>
            </a:r>
            <a:endParaRPr sz="1654" b="0" i="0" u="none" strike="noStrike" cap="none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50" name="Google Shape;250;p1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567" y="2251238"/>
            <a:ext cx="325803" cy="13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1749" y="2251238"/>
            <a:ext cx="266566" cy="13328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1"/>
          <p:cNvSpPr txBox="1"/>
          <p:nvPr/>
        </p:nvSpPr>
        <p:spPr>
          <a:xfrm>
            <a:off x="622500" y="3130937"/>
            <a:ext cx="43917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Stable business logic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Predictability is a hard requirement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Critical auditing &amp; regression testing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Known tool execution sequence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11"/>
          <p:cNvSpPr txBox="1"/>
          <p:nvPr/>
        </p:nvSpPr>
        <p:spPr>
          <a:xfrm>
            <a:off x="5034773" y="3122340"/>
            <a:ext cx="43917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Path depends on runtime context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Uncertain tool choice or sequence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Dynamic ambiguity resolution needed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</a:pPr>
            <a:r>
              <a:rPr lang="en"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Bounded autonomy adds ROI</a:t>
            </a:r>
            <a:endParaRPr sz="13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4" name="Google Shape;254;p1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9485" y="2764689"/>
            <a:ext cx="177711" cy="17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018" y="2805289"/>
            <a:ext cx="199925" cy="177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/>
        </p:nvSpPr>
        <p:spPr>
          <a:xfrm>
            <a:off x="425124" y="454375"/>
            <a:ext cx="4958725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" sz="5200" b="1" i="0" u="none" strike="noStrike" cap="none" dirty="0">
                <a:solidFill>
                  <a:srgbClr val="FF6600"/>
                </a:solidFill>
                <a:latin typeface="Proxima Nova"/>
                <a:ea typeface="Proxima Nova"/>
                <a:cs typeface="Proxima Nova"/>
                <a:sym typeface="Proxima Nova"/>
              </a:rPr>
              <a:t>Today’s </a:t>
            </a:r>
            <a:r>
              <a:rPr lang="en" sz="5200" b="1" i="0" u="none" strike="noStrike" cap="none" dirty="0">
                <a:solidFill>
                  <a:srgbClr val="C52713"/>
                </a:solidFill>
                <a:latin typeface="Proxima Nova"/>
                <a:ea typeface="Proxima Nova"/>
                <a:cs typeface="Proxima Nova"/>
                <a:sym typeface="Proxima Nova"/>
              </a:rPr>
              <a:t>Agenda</a:t>
            </a:r>
            <a:endParaRPr sz="700" b="1" i="0" u="none" strike="noStrike" cap="none" dirty="0">
              <a:solidFill>
                <a:srgbClr val="C5271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92662" y="200225"/>
            <a:ext cx="1505625" cy="15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3292063" y="2182675"/>
            <a:ext cx="2640300" cy="2252700"/>
          </a:xfrm>
          <a:prstGeom prst="roundRect">
            <a:avLst>
              <a:gd name="adj" fmla="val 9308"/>
            </a:avLst>
          </a:prstGeom>
          <a:solidFill>
            <a:srgbClr val="071026">
              <a:alpha val="10196"/>
            </a:srgbClr>
          </a:solidFill>
          <a:ln>
            <a:noFill/>
          </a:ln>
        </p:spPr>
        <p:txBody>
          <a:bodyPr spcFirstLastPara="1" wrap="square" lIns="86650" tIns="43300" rIns="86650" bIns="43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6"/>
              <a:buFont typeface="Arial"/>
              <a:buNone/>
            </a:pPr>
            <a:endParaRPr sz="1706" b="0" i="0" u="none" strike="noStrike" cap="none">
              <a:solidFill>
                <a:srgbClr val="1316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425150" y="2182675"/>
            <a:ext cx="2640300" cy="2252700"/>
          </a:xfrm>
          <a:prstGeom prst="roundRect">
            <a:avLst>
              <a:gd name="adj" fmla="val 9308"/>
            </a:avLst>
          </a:prstGeom>
          <a:solidFill>
            <a:srgbClr val="071026">
              <a:alpha val="10196"/>
            </a:srgbClr>
          </a:solidFill>
          <a:ln>
            <a:noFill/>
          </a:ln>
        </p:spPr>
        <p:txBody>
          <a:bodyPr spcFirstLastPara="1" wrap="square" lIns="86650" tIns="43300" rIns="86650" bIns="43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6"/>
              <a:buFont typeface="Arial"/>
              <a:buNone/>
            </a:pPr>
            <a:endParaRPr sz="1706" b="0" i="0" u="none" strike="noStrike" cap="none">
              <a:solidFill>
                <a:srgbClr val="1316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76432" y="2824620"/>
            <a:ext cx="18894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50" tIns="43300" rIns="86650" bIns="43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7"/>
              <a:buFont typeface="Arial"/>
              <a:buNone/>
            </a:pPr>
            <a:r>
              <a:rPr lang="en" sz="1527" b="1" i="0" u="none" strike="noStrike" cap="none">
                <a:solidFill>
                  <a:srgbClr val="FF6200"/>
                </a:solidFill>
                <a:latin typeface="Proxima Nova"/>
                <a:ea typeface="Proxima Nova"/>
                <a:cs typeface="Proxima Nova"/>
                <a:sym typeface="Proxima Nova"/>
              </a:rPr>
              <a:t>Mental Models</a:t>
            </a:r>
            <a:endParaRPr sz="1527" b="1" i="0" u="none" strike="noStrike" cap="none">
              <a:solidFill>
                <a:srgbClr val="FF62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587738" y="3205900"/>
            <a:ext cx="24777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50" tIns="43300" rIns="86650" bIns="433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Establishing shared terminology: LLMs, Tools, Workflows, and Agents.</a:t>
            </a:r>
            <a:endParaRPr sz="1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393776" y="2758678"/>
            <a:ext cx="18894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50" tIns="43300" rIns="86650" bIns="43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7"/>
              <a:buFont typeface="Arial"/>
              <a:buNone/>
            </a:pPr>
            <a:r>
              <a:rPr lang="en" sz="1527" b="1" i="0" u="none" strike="noStrike" cap="none">
                <a:solidFill>
                  <a:srgbClr val="FF6200"/>
                </a:solidFill>
                <a:latin typeface="Proxima Nova"/>
                <a:ea typeface="Proxima Nova"/>
                <a:cs typeface="Proxima Nova"/>
                <a:sym typeface="Proxima Nova"/>
              </a:rPr>
              <a:t>Tradeoffs</a:t>
            </a:r>
            <a:endParaRPr sz="1527" b="1" i="0" u="none" strike="noStrike" cap="none">
              <a:solidFill>
                <a:srgbClr val="FF62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3400788" y="3089850"/>
            <a:ext cx="26403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50" tIns="43300" rIns="86650" bIns="433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Comparing control, flexibility, predictability, debugging complexity and cost across architectures.</a:t>
            </a:r>
            <a:endParaRPr sz="1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6158988" y="2182675"/>
            <a:ext cx="2640300" cy="2252700"/>
          </a:xfrm>
          <a:prstGeom prst="roundRect">
            <a:avLst>
              <a:gd name="adj" fmla="val 9308"/>
            </a:avLst>
          </a:prstGeom>
          <a:solidFill>
            <a:srgbClr val="071026">
              <a:alpha val="10196"/>
            </a:srgbClr>
          </a:solidFill>
          <a:ln>
            <a:noFill/>
          </a:ln>
        </p:spPr>
        <p:txBody>
          <a:bodyPr spcFirstLastPara="1" wrap="square" lIns="86650" tIns="43300" rIns="86650" bIns="43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6"/>
              <a:buFont typeface="Arial"/>
              <a:buNone/>
            </a:pPr>
            <a:endParaRPr sz="1706" b="0" i="0" u="none" strike="noStrike" cap="none">
              <a:solidFill>
                <a:srgbClr val="1316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6272626" y="2692736"/>
            <a:ext cx="18894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50" tIns="43300" rIns="86650" bIns="43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7"/>
              <a:buFont typeface="Arial"/>
              <a:buNone/>
            </a:pPr>
            <a:r>
              <a:rPr lang="en" sz="1527" b="1" i="0" u="none" strike="noStrike" cap="none">
                <a:solidFill>
                  <a:srgbClr val="FF6200"/>
                </a:solidFill>
                <a:latin typeface="Proxima Nova"/>
                <a:ea typeface="Proxima Nova"/>
                <a:cs typeface="Proxima Nova"/>
                <a:sym typeface="Proxima Nova"/>
              </a:rPr>
              <a:t>Evaluation</a:t>
            </a:r>
            <a:endParaRPr sz="1527" b="1" i="0" u="none" strike="noStrike" cap="none">
              <a:solidFill>
                <a:srgbClr val="FF62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6266964" y="3060827"/>
            <a:ext cx="24777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50" tIns="43300" rIns="86650" bIns="433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testing layer: How to measure what is "good" in a stochastic system.</a:t>
            </a:r>
            <a:endParaRPr sz="1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9" name="Google Shape;109;p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70" y="2301200"/>
            <a:ext cx="39468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2149" y="2316248"/>
            <a:ext cx="4762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1999" y="2266125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425125" y="1305650"/>
            <a:ext cx="64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6600"/>
                </a:solidFill>
                <a:latin typeface="Proxima Nova"/>
                <a:ea typeface="Proxima Nova"/>
                <a:cs typeface="Proxima Nova"/>
                <a:sym typeface="Proxima Nova"/>
              </a:rPr>
              <a:t>Core Question: </a:t>
            </a:r>
            <a:r>
              <a:rPr lang="en" sz="1200" b="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Should this problem be solved with a fixed workflow or a dynamic agent?</a:t>
            </a:r>
            <a:endParaRPr sz="1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425125" y="4623275"/>
            <a:ext cx="643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Next: A live notebook demo will make these concepts concrete in code.</a:t>
            </a:r>
            <a:endParaRPr sz="1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636900" y="427725"/>
            <a:ext cx="58413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16"/>
              <a:buFont typeface="Arial"/>
              <a:buNone/>
            </a:pPr>
            <a:r>
              <a:rPr lang="en" sz="3417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Core </a:t>
            </a:r>
            <a:r>
              <a:rPr lang="en" sz="3417" b="0" i="0" u="none" strike="noStrike" cap="none">
                <a:solidFill>
                  <a:srgbClr val="FF66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Mental Models</a:t>
            </a:r>
            <a:endParaRPr sz="3417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17"/>
              <a:buFont typeface="Arial"/>
              <a:buNone/>
            </a:pPr>
            <a:endParaRPr sz="3417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623711" y="2190600"/>
            <a:ext cx="33882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5992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3"/>
              <a:buFont typeface="Arial"/>
              <a:buNone/>
            </a:pPr>
            <a:r>
              <a:rPr lang="en" sz="1203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 probabilistic reasoning engine. It processes prompts and patterns to predict the next logical token or sequence in a context.</a:t>
            </a:r>
            <a:endParaRPr sz="916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657420" y="4023100"/>
            <a:ext cx="3301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5992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 fixed, developer-defined sequence of steps. Paths are deterministic, ensuring high reliability for specific tasks.</a:t>
            </a:r>
            <a:endParaRPr sz="12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1" name="Google Shape;121;p3"/>
          <p:cNvCxnSpPr/>
          <p:nvPr/>
        </p:nvCxnSpPr>
        <p:spPr>
          <a:xfrm rot="10800000">
            <a:off x="839725" y="1143607"/>
            <a:ext cx="754200" cy="0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p3"/>
          <p:cNvSpPr/>
          <p:nvPr/>
        </p:nvSpPr>
        <p:spPr>
          <a:xfrm>
            <a:off x="636902" y="1694550"/>
            <a:ext cx="2438700" cy="368100"/>
          </a:xfrm>
          <a:prstGeom prst="roundRect">
            <a:avLst>
              <a:gd name="adj" fmla="val 29588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710177" y="3480925"/>
            <a:ext cx="2438700" cy="368100"/>
          </a:xfrm>
          <a:prstGeom prst="roundRect">
            <a:avLst>
              <a:gd name="adj" fmla="val 29588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710186" y="1732670"/>
            <a:ext cx="25341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9"/>
              <a:buFont typeface="Arial"/>
              <a:buNone/>
            </a:pPr>
            <a:r>
              <a:rPr lang="en" sz="1409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Large Language Model</a:t>
            </a:r>
            <a:endParaRPr sz="987" b="1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763186" y="3545422"/>
            <a:ext cx="25341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Workflow</a:t>
            </a:r>
            <a:endParaRPr sz="1400" b="1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4666700" y="2190600"/>
            <a:ext cx="34599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5992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3"/>
              <a:buFont typeface="Arial"/>
              <a:buNone/>
            </a:pPr>
            <a:r>
              <a:rPr lang="en" sz="1103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 external capability (API, DB, Interpreter) the model can invoke to perform actions it cannot do natively.</a:t>
            </a:r>
            <a:endParaRPr sz="916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700425" y="4023100"/>
            <a:ext cx="33018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5992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3"/>
              <a:buFont typeface="Arial"/>
              <a:buNone/>
            </a:pPr>
            <a:r>
              <a:rPr lang="en" sz="1103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 bounded loop where the model dynamically decides the next action or tool-call based on the current state.</a:t>
            </a:r>
            <a:endParaRPr sz="12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4679902" y="1694550"/>
            <a:ext cx="2438700" cy="368100"/>
          </a:xfrm>
          <a:prstGeom prst="roundRect">
            <a:avLst>
              <a:gd name="adj" fmla="val 29588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4753177" y="3480925"/>
            <a:ext cx="2438700" cy="368100"/>
          </a:xfrm>
          <a:prstGeom prst="roundRect">
            <a:avLst>
              <a:gd name="adj" fmla="val 29588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4753186" y="1732670"/>
            <a:ext cx="25341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9"/>
              <a:buFont typeface="Arial"/>
              <a:buNone/>
            </a:pPr>
            <a:r>
              <a:rPr lang="en" sz="1409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Tool</a:t>
            </a:r>
            <a:endParaRPr sz="987" b="1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4806186" y="3545422"/>
            <a:ext cx="25341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75" tIns="35525" rIns="70975" bIns="35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Agent</a:t>
            </a:r>
            <a:endParaRPr sz="1400" b="1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2" name="Google Shape;132;p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651" y="1788525"/>
            <a:ext cx="176906" cy="17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582" y="3600666"/>
            <a:ext cx="199019" cy="17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6355" y="1788525"/>
            <a:ext cx="176906" cy="17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4242" y="3600666"/>
            <a:ext cx="221133" cy="176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/>
        </p:nvSpPr>
        <p:spPr>
          <a:xfrm>
            <a:off x="263655" y="166325"/>
            <a:ext cx="50424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000" b="0" i="0" u="none" strike="noStrike" cap="none">
                <a:solidFill>
                  <a:srgbClr val="07102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Engineering </a:t>
            </a:r>
            <a:endParaRPr sz="4000" b="0" i="0" u="none" strike="noStrike" cap="none">
              <a:solidFill>
                <a:srgbClr val="071026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4231122" y="190162"/>
            <a:ext cx="35256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000" b="0" i="0" u="none" strike="noStrike" cap="none">
                <a:solidFill>
                  <a:srgbClr val="FF66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Distinction</a:t>
            </a:r>
            <a:endParaRPr sz="4000" b="0" i="0" u="none" strike="noStrike" cap="none">
              <a:solidFill>
                <a:srgbClr val="FF66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42" name="Google Shape;142;p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5933" y="1228413"/>
            <a:ext cx="3947525" cy="2686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43;p4"/>
          <p:cNvGraphicFramePr/>
          <p:nvPr/>
        </p:nvGraphicFramePr>
        <p:xfrm>
          <a:off x="5116319" y="1408800"/>
          <a:ext cx="3817150" cy="2286925"/>
        </p:xfrm>
        <a:graphic>
          <a:graphicData uri="http://schemas.openxmlformats.org/drawingml/2006/table">
            <a:tbl>
              <a:tblPr firstRow="1" bandRow="1">
                <a:noFill/>
                <a:tableStyleId>{6D430733-92CD-419F-9462-78E271B2714B}</a:tableStyleId>
              </a:tblPr>
              <a:tblGrid>
                <a:gridCol w="121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350" b="0" i="0" u="none" strike="noStrike" cap="none">
                          <a:solidFill>
                            <a:srgbClr val="64748B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Metric</a:t>
                      </a: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350" b="0" i="0" u="none" strike="noStrike" cap="none">
                          <a:solidFill>
                            <a:srgbClr val="64748B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Workflows</a:t>
                      </a: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350" b="0" i="0" u="none" strike="noStrike" cap="none">
                          <a:solidFill>
                            <a:srgbClr val="64748B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Agents</a:t>
                      </a: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b="0" i="0" u="none" strike="noStrike" cap="none">
                          <a:solidFill>
                            <a:srgbClr val="1E293B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Predictability</a:t>
                      </a:r>
                      <a:endParaRPr sz="12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b="0" i="0" u="none" strike="noStrike" cap="none">
                          <a:solidFill>
                            <a:srgbClr val="1E293B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Debugging</a:t>
                      </a:r>
                      <a:endParaRPr sz="12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3429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36195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b="0" i="0" u="none" strike="noStrike" cap="none">
                          <a:solidFill>
                            <a:srgbClr val="1E293B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Flexibility</a:t>
                      </a:r>
                      <a:endParaRPr sz="12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b="0" i="0" u="none" strike="noStrike" cap="none">
                          <a:solidFill>
                            <a:srgbClr val="1E293B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Control</a:t>
                      </a:r>
                      <a:endParaRPr sz="12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4" name="Google Shape;144;p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5933" y="1228413"/>
            <a:ext cx="3947525" cy="2686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Google Shape;145;p4"/>
          <p:cNvGraphicFramePr/>
          <p:nvPr/>
        </p:nvGraphicFramePr>
        <p:xfrm>
          <a:off x="5116319" y="1408800"/>
          <a:ext cx="3817150" cy="2286925"/>
        </p:xfrm>
        <a:graphic>
          <a:graphicData uri="http://schemas.openxmlformats.org/drawingml/2006/table">
            <a:tbl>
              <a:tblPr firstRow="1" bandRow="1">
                <a:noFill/>
                <a:tableStyleId>{6D430733-92CD-419F-9462-78E271B2714B}</a:tableStyleId>
              </a:tblPr>
              <a:tblGrid>
                <a:gridCol w="121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350" i="0" u="none" strike="noStrike" cap="non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Metric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350" b="0" i="0" u="none" strike="noStrike" cap="none">
                          <a:solidFill>
                            <a:schemeClr val="dk1"/>
                          </a:solidFill>
                          <a:latin typeface="Proxima Nova Semibold"/>
                          <a:ea typeface="Proxima Nova Semibold"/>
                          <a:cs typeface="Proxima Nova Semibold"/>
                          <a:sym typeface="Proxima Nova Semibold"/>
                        </a:rPr>
                        <a:t>Workflows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350" b="0" i="0" u="none" strike="noStrike" cap="none">
                          <a:solidFill>
                            <a:schemeClr val="dk1"/>
                          </a:solidFill>
                          <a:latin typeface="Proxima Nova Semibold"/>
                          <a:ea typeface="Proxima Nova Semibold"/>
                          <a:cs typeface="Proxima Nova Semibold"/>
                          <a:sym typeface="Proxima Nova Semibold"/>
                        </a:rPr>
                        <a:t>Agents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i="0" u="none" strike="noStrike" cap="none">
                          <a:solidFill>
                            <a:srgbClr val="1E293B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Predictability</a:t>
                      </a:r>
                      <a:endParaRPr sz="1200" u="none" strike="noStrike" cap="non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i="0" u="none" strike="noStrike" cap="none">
                          <a:solidFill>
                            <a:srgbClr val="1E293B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Debugging</a:t>
                      </a:r>
                      <a:endParaRPr sz="1200" u="none" strike="noStrike" cap="non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3429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36195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i="0" u="none" strike="noStrike" cap="none">
                          <a:solidFill>
                            <a:srgbClr val="1E293B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Flexibility</a:t>
                      </a:r>
                      <a:endParaRPr sz="1200" u="none" strike="noStrike" cap="non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i="0" u="none" strike="noStrike" cap="none">
                          <a:solidFill>
                            <a:srgbClr val="1E293B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Control</a:t>
                      </a:r>
                      <a:endParaRPr sz="1200" u="none" strike="noStrike" cap="non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6" name="Google Shape;146;p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5950" y="2021525"/>
            <a:ext cx="1171575" cy="26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1249" y="2021523"/>
            <a:ext cx="947269" cy="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8830" y="2444253"/>
            <a:ext cx="8001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0872" y="2444250"/>
            <a:ext cx="8191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74710" y="2905875"/>
            <a:ext cx="5715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95939" y="3367500"/>
            <a:ext cx="1085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69097" y="3367500"/>
            <a:ext cx="117157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30565" y="2507242"/>
            <a:ext cx="1333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95989" y="2905875"/>
            <a:ext cx="485775" cy="3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4"/>
          <p:cNvGrpSpPr/>
          <p:nvPr/>
        </p:nvGrpSpPr>
        <p:grpSpPr>
          <a:xfrm>
            <a:off x="521267" y="1427206"/>
            <a:ext cx="4281138" cy="1139359"/>
            <a:chOff x="6096000" y="1142551"/>
            <a:chExt cx="5220900" cy="1389462"/>
          </a:xfrm>
        </p:grpSpPr>
        <p:sp>
          <p:nvSpPr>
            <p:cNvPr id="156" name="Google Shape;156;p4"/>
            <p:cNvSpPr txBox="1"/>
            <p:nvPr/>
          </p:nvSpPr>
          <p:spPr>
            <a:xfrm>
              <a:off x="6096000" y="1520113"/>
              <a:ext cx="5220900" cy="10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975" tIns="37475" rIns="74975" bIns="37475" anchor="t" anchorCtr="0">
              <a:spAutoFit/>
            </a:bodyPr>
            <a:lstStyle/>
            <a:p>
              <a:pPr marL="0" marR="0" lvl="0" indent="0" algn="l" rtl="0">
                <a:lnSpc>
                  <a:spcPct val="1499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5"/>
                <a:buFont typeface="Arial"/>
                <a:buNone/>
              </a:pPr>
              <a:r>
                <a:rPr lang="en" sz="1225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Developer-defined sequence of steps. The LLM processes data within fixed logic gates. Ensures high reliability and direct control.</a:t>
              </a:r>
              <a:endParaRPr sz="948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6096000" y="1142551"/>
              <a:ext cx="3813900" cy="3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975" tIns="37475" rIns="74975" bIns="374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48"/>
                <a:buFont typeface="Arial"/>
                <a:buNone/>
              </a:pPr>
              <a:r>
                <a:rPr lang="en" sz="1548" b="1" i="0" u="none" strike="noStrike" cap="none">
                  <a:solidFill>
                    <a:srgbClr val="FF66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Workflows</a:t>
              </a:r>
              <a:endParaRPr sz="1548" b="1" i="0" u="none" strike="noStrike" cap="none">
                <a:solidFill>
                  <a:srgbClr val="FF66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58" name="Google Shape;158;p4"/>
          <p:cNvGrpSpPr/>
          <p:nvPr/>
        </p:nvGrpSpPr>
        <p:grpSpPr>
          <a:xfrm>
            <a:off x="521267" y="2626721"/>
            <a:ext cx="4281138" cy="1139359"/>
            <a:chOff x="6096000" y="1575316"/>
            <a:chExt cx="5220900" cy="1389462"/>
          </a:xfrm>
        </p:grpSpPr>
        <p:sp>
          <p:nvSpPr>
            <p:cNvPr id="159" name="Google Shape;159;p4"/>
            <p:cNvSpPr txBox="1"/>
            <p:nvPr/>
          </p:nvSpPr>
          <p:spPr>
            <a:xfrm>
              <a:off x="6096000" y="1952878"/>
              <a:ext cx="5220900" cy="10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975" tIns="37475" rIns="74975" bIns="37475" anchor="t" anchorCtr="0">
              <a:spAutoFit/>
            </a:bodyPr>
            <a:lstStyle/>
            <a:p>
              <a:pPr marL="0" marR="0" lvl="0" indent="0" algn="l" rtl="0">
                <a:lnSpc>
                  <a:spcPct val="1499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25"/>
                <a:buFont typeface="Arial"/>
                <a:buNone/>
              </a:pPr>
              <a:r>
                <a:rPr lang="en" sz="1225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Model-decided actions within a loop. The LLM determines the path dynamically based on tool results. Prioritizes autonomy and flexibility.</a:t>
              </a:r>
              <a:endParaRPr sz="948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60" name="Google Shape;160;p4"/>
            <p:cNvSpPr txBox="1"/>
            <p:nvPr/>
          </p:nvSpPr>
          <p:spPr>
            <a:xfrm>
              <a:off x="6096000" y="1575316"/>
              <a:ext cx="3813900" cy="3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975" tIns="37475" rIns="74975" bIns="374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48"/>
                <a:buFont typeface="Arial"/>
                <a:buNone/>
              </a:pPr>
              <a:r>
                <a:rPr lang="en" sz="1548" b="1" i="0" u="none" strike="noStrike" cap="none">
                  <a:solidFill>
                    <a:srgbClr val="FF66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Agents</a:t>
              </a:r>
              <a:endParaRPr sz="1548" b="1" i="0" u="none" strike="noStrike" cap="none">
                <a:solidFill>
                  <a:srgbClr val="FF66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61" name="Google Shape;161;p4"/>
          <p:cNvSpPr txBox="1"/>
          <p:nvPr/>
        </p:nvSpPr>
        <p:spPr>
          <a:xfrm>
            <a:off x="340300" y="4227275"/>
            <a:ext cx="859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ENGINEERING TRADE OFF:</a:t>
            </a:r>
            <a:r>
              <a:rPr lang="en"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Use workflows for reliability; agents for autonomy and complexity.</a:t>
            </a:r>
            <a:endParaRPr sz="1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2" name="Google Shape;162;p4" descr="imag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0302" y="1478315"/>
            <a:ext cx="180975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 descr="imag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63638" y="2683127"/>
            <a:ext cx="209550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 descr="imag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234332" y="2500381"/>
            <a:ext cx="1524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/>
          <p:nvPr/>
        </p:nvSpPr>
        <p:spPr>
          <a:xfrm>
            <a:off x="263655" y="166325"/>
            <a:ext cx="50424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000" b="0" i="0" u="none" strike="noStrike" cap="none">
                <a:solidFill>
                  <a:srgbClr val="07102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Εvaluation: </a:t>
            </a:r>
            <a:endParaRPr sz="4000" b="0" i="0" u="none" strike="noStrike" cap="none">
              <a:solidFill>
                <a:srgbClr val="071026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2956850" y="190150"/>
            <a:ext cx="62910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000" b="0" i="0" u="none" strike="noStrike" cap="none">
                <a:solidFill>
                  <a:srgbClr val="FF66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Engineering Anchor</a:t>
            </a:r>
            <a:endParaRPr sz="4000" b="0" i="0" u="none" strike="noStrike" cap="none">
              <a:solidFill>
                <a:srgbClr val="FF66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71" name="Google Shape;171;p5"/>
          <p:cNvSpPr txBox="1"/>
          <p:nvPr/>
        </p:nvSpPr>
        <p:spPr>
          <a:xfrm>
            <a:off x="366675" y="4485775"/>
            <a:ext cx="859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CORE PRINCIPLE:</a:t>
            </a:r>
            <a:r>
              <a:rPr lang="en"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Evaluations are not just metrics—they are the regression tests of the GenAI era.</a:t>
            </a:r>
            <a:endParaRPr sz="1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2" name="Google Shape;172;p5" descr="image.png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>
            <a:off x="200575" y="3169716"/>
            <a:ext cx="8578792" cy="1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 descr="image.png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>
            <a:off x="200575" y="963325"/>
            <a:ext cx="4178463" cy="203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image.png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>
            <a:off x="4600913" y="963325"/>
            <a:ext cx="4178463" cy="203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148" y="2430526"/>
            <a:ext cx="3719941" cy="34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0174" y="2430526"/>
            <a:ext cx="3719941" cy="34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814" y="3398977"/>
            <a:ext cx="443731" cy="44373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429825" y="1680700"/>
            <a:ext cx="3806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8"/>
              <a:buFont typeface="Arial"/>
              <a:buNone/>
            </a:pPr>
            <a:r>
              <a:rPr lang="en" sz="1148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Highly deterministic and predictable. You test specific logic branches and functions against fixed expected outcomes.</a:t>
            </a:r>
            <a:endParaRPr sz="1187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4830174" y="1680690"/>
            <a:ext cx="37197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8"/>
              <a:buFont typeface="Arial"/>
              <a:buNone/>
            </a:pPr>
            <a:r>
              <a:rPr lang="en" sz="1148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Probabilistic and open-ended. Exact string matches fail. We must evaluate semantic accuracy and the "trace" (the tools used).</a:t>
            </a:r>
            <a:endParaRPr sz="1187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0" name="Google Shape;180;p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5142" y="3517305"/>
            <a:ext cx="207075" cy="20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1095426" y="3398970"/>
            <a:ext cx="7358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9A3412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"LLM-as-a-Judge"?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1095434" y="3687402"/>
            <a:ext cx="7454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8"/>
              <a:buFont typeface="Arial"/>
              <a:buNone/>
            </a:pPr>
            <a:r>
              <a:rPr lang="en" sz="1248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Because we cannot use hard code to check for subjective qualities like "tone", "safety", or "helpfulness", we use a high-reasoning model equipped with a strict grading rubric to automatically score the system's output.</a:t>
            </a:r>
            <a:endParaRPr sz="1287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3" name="Google Shape;183;p5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9836" y="1211074"/>
            <a:ext cx="221866" cy="17749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 txBox="1"/>
          <p:nvPr/>
        </p:nvSpPr>
        <p:spPr>
          <a:xfrm>
            <a:off x="762635" y="1192586"/>
            <a:ext cx="242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1E293B"/>
                </a:solidFill>
                <a:latin typeface="Proxima Nova"/>
                <a:ea typeface="Proxima Nova"/>
                <a:cs typeface="Proxima Nova"/>
                <a:sym typeface="Proxima Nova"/>
              </a:rPr>
              <a:t>Classical Software Testing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5" name="Google Shape;185;p5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5160" y="2545156"/>
            <a:ext cx="96142" cy="11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30174" y="1211074"/>
            <a:ext cx="221866" cy="17749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/>
        </p:nvSpPr>
        <p:spPr>
          <a:xfrm>
            <a:off x="5162973" y="1192586"/>
            <a:ext cx="2135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1E293B"/>
                </a:solidFill>
                <a:latin typeface="Proxima Nova"/>
                <a:ea typeface="Proxima Nova"/>
                <a:cs typeface="Proxima Nova"/>
                <a:sym typeface="Proxima Nova"/>
              </a:rPr>
              <a:t>LLM System Evaluation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8" name="Google Shape;188;p5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65498" y="2553844"/>
            <a:ext cx="110933" cy="11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/>
          <p:nvPr/>
        </p:nvSpPr>
        <p:spPr>
          <a:xfrm>
            <a:off x="263648" y="166325"/>
            <a:ext cx="7243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000" b="0" i="0" u="none" strike="noStrike" cap="none">
                <a:solidFill>
                  <a:srgbClr val="07102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LLM Evaluation Stack </a:t>
            </a:r>
            <a:endParaRPr sz="4000" b="0" i="0" u="none" strike="noStrike" cap="none">
              <a:solidFill>
                <a:srgbClr val="071026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366675" y="4485775"/>
            <a:ext cx="859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ENGINEERING PRINCIPLE:</a:t>
            </a:r>
            <a:r>
              <a:rPr lang="en"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Move as many evaluations as possible down the stack to deterministic layers.</a:t>
            </a:r>
            <a:endParaRPr sz="1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5" name="Google Shape;195;p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798" y="1182650"/>
            <a:ext cx="1876529" cy="7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187" y="2025468"/>
            <a:ext cx="3377752" cy="93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575" y="3024363"/>
            <a:ext cx="4878975" cy="93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9964" y="1444079"/>
            <a:ext cx="240196" cy="24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9964" y="2364936"/>
            <a:ext cx="240196" cy="24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9940" y="3363831"/>
            <a:ext cx="300245" cy="24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 txBox="1"/>
          <p:nvPr/>
        </p:nvSpPr>
        <p:spPr>
          <a:xfrm flipH="1">
            <a:off x="5412000" y="2766771"/>
            <a:ext cx="37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Curated input-output pairs compared via semantic similarity. Measures regression against ground truth.</a:t>
            </a:r>
            <a:endParaRPr sz="11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6"/>
          <p:cNvSpPr txBox="1"/>
          <p:nvPr/>
        </p:nvSpPr>
        <p:spPr>
          <a:xfrm flipH="1">
            <a:off x="5411941" y="2439371"/>
            <a:ext cx="31764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6200"/>
                </a:solidFill>
                <a:latin typeface="Proxima Nova"/>
                <a:ea typeface="Proxima Nova"/>
                <a:cs typeface="Proxima Nova"/>
                <a:sym typeface="Proxima Nova"/>
              </a:rPr>
              <a:t>Golden Datasets</a:t>
            </a:r>
            <a:endParaRPr sz="1100" b="1" i="0" u="none" strike="noStrike" cap="none">
              <a:solidFill>
                <a:srgbClr val="FF62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6"/>
          <p:cNvSpPr txBox="1"/>
          <p:nvPr/>
        </p:nvSpPr>
        <p:spPr>
          <a:xfrm flipH="1">
            <a:off x="5412000" y="3772288"/>
            <a:ext cx="34812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Validating JSON schemas, regex patterns, and intent classification. The non-negotiable floor for reliability.</a:t>
            </a:r>
            <a:endParaRPr sz="11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7102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4" name="Google Shape;204;p6"/>
          <p:cNvSpPr txBox="1"/>
          <p:nvPr/>
        </p:nvSpPr>
        <p:spPr>
          <a:xfrm flipH="1">
            <a:off x="5412009" y="3444888"/>
            <a:ext cx="3084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C52713"/>
                </a:solidFill>
                <a:latin typeface="Proxima Nova"/>
                <a:ea typeface="Proxima Nova"/>
                <a:cs typeface="Proxima Nova"/>
                <a:sym typeface="Proxima Nova"/>
              </a:rPr>
              <a:t>Deterministic Checks</a:t>
            </a:r>
            <a:endParaRPr sz="1100" b="1" i="0" u="none" strike="noStrike" cap="none">
              <a:solidFill>
                <a:srgbClr val="C5271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6"/>
          <p:cNvSpPr txBox="1"/>
          <p:nvPr/>
        </p:nvSpPr>
        <p:spPr>
          <a:xfrm flipH="1">
            <a:off x="5412200" y="1459963"/>
            <a:ext cx="348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Evaluating subjective qualities like tone, helpfulness, and safety using high-reasoning models.</a:t>
            </a:r>
            <a:endParaRPr sz="11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6"/>
          <p:cNvSpPr txBox="1"/>
          <p:nvPr/>
        </p:nvSpPr>
        <p:spPr>
          <a:xfrm flipH="1">
            <a:off x="5412059" y="1132563"/>
            <a:ext cx="2332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9B3D"/>
                </a:solidFill>
                <a:latin typeface="Proxima Nova"/>
                <a:ea typeface="Proxima Nova"/>
                <a:cs typeface="Proxima Nova"/>
                <a:sym typeface="Proxima Nova"/>
              </a:rPr>
              <a:t>LLM-as-a-Judge</a:t>
            </a:r>
            <a:endParaRPr sz="1100" b="1" i="0" u="none" strike="noStrike" cap="none">
              <a:solidFill>
                <a:srgbClr val="FF9B3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7" name="Google Shape;207;p6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38587" y="2029138"/>
            <a:ext cx="3272665" cy="28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79320" y="2118879"/>
            <a:ext cx="97579" cy="1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/>
          <p:nvPr/>
        </p:nvSpPr>
        <p:spPr>
          <a:xfrm>
            <a:off x="653741" y="1941450"/>
            <a:ext cx="62436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lang="en" sz="8600" b="1" i="0" u="none" strike="noStrike" cap="none">
                <a:solidFill>
                  <a:srgbClr val="071026"/>
                </a:solidFill>
                <a:latin typeface="Proxima Nova"/>
                <a:ea typeface="Proxima Nova"/>
                <a:cs typeface="Proxima Nova"/>
                <a:sym typeface="Proxima Nova"/>
              </a:rPr>
              <a:t>Demo</a:t>
            </a:r>
            <a:endParaRPr sz="1100" b="0" i="0" u="none" strike="noStrike" cap="none">
              <a:solidFill>
                <a:srgbClr val="FF66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214" name="Google Shape;214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86775" y="1188150"/>
            <a:ext cx="3173650" cy="31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 txBox="1"/>
          <p:nvPr/>
        </p:nvSpPr>
        <p:spPr>
          <a:xfrm>
            <a:off x="2948100" y="2263950"/>
            <a:ext cx="324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1" i="0" u="none" strike="noStrike" cap="none">
                <a:solidFill>
                  <a:srgbClr val="FF6600"/>
                </a:solidFill>
                <a:latin typeface="Proxima Nova"/>
                <a:ea typeface="Proxima Nova"/>
                <a:cs typeface="Proxima Nova"/>
                <a:sym typeface="Proxima Nova"/>
              </a:rPr>
              <a:t>Questions?</a:t>
            </a:r>
            <a:endParaRPr sz="3000" b="0" i="1" u="none" strike="noStrike" cap="none">
              <a:solidFill>
                <a:srgbClr val="C52713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/>
          <p:nvPr/>
        </p:nvSpPr>
        <p:spPr>
          <a:xfrm>
            <a:off x="2813100" y="2263950"/>
            <a:ext cx="351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1" i="0" u="none" strike="noStrike" cap="none">
                <a:solidFill>
                  <a:srgbClr val="FF6600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</a:t>
            </a:r>
            <a:endParaRPr sz="3000" b="0" i="1" u="none" strike="noStrike" cap="none">
              <a:solidFill>
                <a:srgbClr val="C52713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25" name="Google Shape;225;p9"/>
          <p:cNvPicPr preferRelativeResize="0"/>
          <p:nvPr/>
        </p:nvPicPr>
        <p:blipFill rotWithShape="1">
          <a:blip r:embed="rId3">
            <a:alphaModFix/>
          </a:blip>
          <a:srcRect l="-3231" t="-10204" r="-3039" b="-9557"/>
          <a:stretch/>
        </p:blipFill>
        <p:spPr>
          <a:xfrm>
            <a:off x="3964125" y="4349676"/>
            <a:ext cx="1215749" cy="3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521</Words>
  <Application>Microsoft Macintosh PowerPoint</Application>
  <PresentationFormat>On-screen Show (16:9)</PresentationFormat>
  <Paragraphs>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Open Sans</vt:lpstr>
      <vt:lpstr>Proxima Nova Semibold</vt:lpstr>
      <vt:lpstr>Inter SemiBold</vt:lpstr>
      <vt:lpstr>Arial</vt:lpstr>
      <vt:lpstr>Plus Jakarta Sans</vt:lpstr>
      <vt:lpstr>Inter</vt:lpstr>
      <vt:lpstr>Proxima Nova Extrabold</vt:lpstr>
      <vt:lpstr>Proxima Nova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Georgios Balaouras</cp:lastModifiedBy>
  <cp:revision>2</cp:revision>
  <cp:lastPrinted>2026-05-22T18:15:10Z</cp:lastPrinted>
  <dcterms:modified xsi:type="dcterms:W3CDTF">2026-05-22T22:19:13Z</dcterms:modified>
</cp:coreProperties>
</file>